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7" r:id="rId4"/>
    <p:sldId id="288" r:id="rId5"/>
    <p:sldId id="268" r:id="rId6"/>
    <p:sldId id="269" r:id="rId7"/>
    <p:sldId id="291" r:id="rId8"/>
    <p:sldId id="258" r:id="rId9"/>
    <p:sldId id="259" r:id="rId10"/>
    <p:sldId id="260" r:id="rId11"/>
    <p:sldId id="292" r:id="rId12"/>
    <p:sldId id="261" r:id="rId13"/>
    <p:sldId id="262" r:id="rId14"/>
    <p:sldId id="263" r:id="rId15"/>
    <p:sldId id="264" r:id="rId16"/>
    <p:sldId id="265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9" r:id="rId32"/>
    <p:sldId id="267" r:id="rId33"/>
    <p:sldId id="285" r:id="rId34"/>
    <p:sldId id="286" r:id="rId35"/>
    <p:sldId id="284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2"/>
    <p:restoredTop sz="94540"/>
  </p:normalViewPr>
  <p:slideViewPr>
    <p:cSldViewPr snapToGrid="0" snapToObjects="1">
      <p:cViewPr varScale="1">
        <p:scale>
          <a:sx n="79" d="100"/>
          <a:sy n="79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9013D-7401-A04D-825E-2A0E35FF55E9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23512-0885-724B-B2DA-58BDD9E5C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7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AF61-D7B7-2740-90FE-C986DD812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FA880-448D-8547-863F-25DFC72B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C94E-202A-054C-98F4-B2FC0705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681-0433-F447-87CD-BE11486B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AC0B-7BCD-7D48-935D-3D52F103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4A33-304B-8F4F-877F-6407AE59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0064F-7EB6-7444-9273-0F9B79EA6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DD3EC-05E2-8848-8EA5-9DD6E122F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FBB8B-5F18-F547-BAD4-B904663F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2579-D107-B940-B8F9-2CB3CFD1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2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0156-E010-A14D-86B2-AA8ADBAB4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31BD3-F58A-F842-B2CE-4F5DE384B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6C8D8-152A-7C43-8075-4879138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64575-6872-B842-A891-90F5A76F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32C56-EB93-E344-BB8D-FB167D00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4A26-2C45-D549-B3DA-09119C82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C1382-3B19-5541-B411-82F51539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62CE4-8661-4944-95AC-74D2ADF1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A08F-A192-DD4D-A55C-2D2A3148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A6795-365D-5A48-AA80-4F09DF8D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7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E04F-B546-3541-9AFD-445DCFF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BA38-651E-4E42-B5B2-B9DFF6D6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1705-D67F-CA4A-BCF4-56A64ECFD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73755-1E70-6E46-8260-239EE73A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883A-E343-EB45-B511-B7B02D10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3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B75E-EFCE-B04A-81A0-42A1EDF1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34C8-0A72-E44D-9695-5556AFB1C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1C26B-E934-414B-B0D6-4E2084B02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638-C0DF-6E4E-A10E-3D7317CB4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6BAE-B964-F044-99AF-B9D91E21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B0D11-3045-ED43-9B78-2DA1BE94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9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239B-FC89-DA4A-A717-89AB8528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19C8C-7C2B-C14E-AE35-A32CFDC1D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A45E1-3E2A-E24D-99D2-DC4C3815E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2AC1B-6AE0-8340-AA5C-D75132217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A91EE-FE16-5345-B9C3-973A691B3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9B339-3AE7-1345-A729-7DF231DF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27BFC-8514-3C4C-A191-616F9381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6C1C3-1DF8-EE4B-98EA-9C22BFBC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6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5F68-9038-A54A-AC80-494C4C4E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06D9D-BB70-5D4C-9F99-D230B0B4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56C7C-7293-A149-A51D-8FBCDF66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49D4E-5698-044F-B453-3BEE6504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66E48-2874-9244-B33B-147024FC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60D71-7133-7E4A-9AAC-13033D52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3CA9A-5248-C143-8BC1-B7A999D7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94C3-E2B3-6043-B640-CDD08874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2CC2-EEA6-FE43-92B5-B59AE9E2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4F3D2-9AFA-7243-B531-A4FCDD88E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3F28B-F42B-764A-BBDB-85E0D113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2A34-0C9D-1746-8E75-B2592419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CB04D-8D11-C046-B770-F79882A9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6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1B39-CF7A-7F46-A5CE-B57169AD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BB18C-05A2-1547-8CEC-A55512C16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F9BA-28D4-F748-BDC0-6B86070B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BE7C6-BA9F-C941-9ECF-ECB89D5F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A454-50BA-4C4F-A0E6-B4A64D57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0D1AC-4DE1-0C43-BD4B-A5618B3E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7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A0D3D-E8BE-0448-95AB-550528BF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7E9D5-6BB4-2846-8CEE-A44711530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0D28-2962-BD43-BA89-7EAE9A618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6/14/24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6906D-874A-9148-B510-00F886DAE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Information and Computer Technology - Part A (Unit III)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5CA0F-F769-794B-9D30-2A109A4B2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A8E5C-27EF-CB4D-ACF9-351155E7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59B944-22D4-5A42-8B6B-9FA7172D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52755"/>
            <a:ext cx="10706100" cy="364082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C08DA-9CB2-254E-982A-D5D0A9C0441F}"/>
              </a:ext>
            </a:extLst>
          </p:cNvPr>
          <p:cNvSpPr txBox="1"/>
          <p:nvPr/>
        </p:nvSpPr>
        <p:spPr>
          <a:xfrm>
            <a:off x="10292291" y="501650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 X</a:t>
            </a:r>
          </a:p>
        </p:txBody>
      </p:sp>
    </p:spTree>
    <p:extLst>
      <p:ext uri="{BB962C8B-B14F-4D97-AF65-F5344CB8AC3E}">
        <p14:creationId xmlns:p14="http://schemas.microsoft.com/office/powerpoint/2010/main" val="317846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A8594-89AF-294C-9EA5-6417B6FB7551}"/>
              </a:ext>
            </a:extLst>
          </p:cNvPr>
          <p:cNvSpPr/>
          <p:nvPr/>
        </p:nvSpPr>
        <p:spPr>
          <a:xfrm>
            <a:off x="483438" y="361379"/>
            <a:ext cx="1122512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Multi-User OS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A multi-user operating system allows multiple users to access the computer's resources simultaneously. It manages multiple user accounts, ensuring that each user can work independently without interfering with others.</a:t>
            </a:r>
            <a:br>
              <a:rPr lang="en-US" sz="2000" dirty="0"/>
            </a:b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Linux</a:t>
            </a:r>
            <a:r>
              <a:rPr lang="en-US" sz="2000" dirty="0"/>
              <a:t>: Many Linux distributions (like Ubuntu, Fedora) are designed to handle multiple users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Unix</a:t>
            </a:r>
            <a:r>
              <a:rPr lang="en-US" sz="2000" dirty="0"/>
              <a:t>: A powerful multi-user OS often used in servers and academic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Windows Server</a:t>
            </a:r>
            <a:r>
              <a:rPr lang="en-US" sz="2000" dirty="0"/>
              <a:t>: A version of Windows designed to manage multiple users, often used in network environments like schools or businesses.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4E863-B751-DC45-BAE4-0C54903C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262" y="4177808"/>
            <a:ext cx="2937388" cy="1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A8594-89AF-294C-9EA5-6417B6FB7551}"/>
              </a:ext>
            </a:extLst>
          </p:cNvPr>
          <p:cNvSpPr/>
          <p:nvPr/>
        </p:nvSpPr>
        <p:spPr>
          <a:xfrm>
            <a:off x="664029" y="529600"/>
            <a:ext cx="11225123" cy="238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Advantages:</a:t>
            </a:r>
          </a:p>
          <a:p>
            <a:endParaRPr lang="en-US" sz="2000" dirty="0"/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It helps in the </a:t>
            </a:r>
            <a:r>
              <a:rPr lang="en-US" b="1" i="1" dirty="0"/>
              <a:t>sharing of data and information</a:t>
            </a:r>
            <a:r>
              <a:rPr lang="en-US" dirty="0"/>
              <a:t> among different users.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It also helps in the </a:t>
            </a:r>
            <a:r>
              <a:rPr lang="en-US" b="1" i="1" dirty="0"/>
              <a:t>sharing of hardware resources</a:t>
            </a:r>
            <a:r>
              <a:rPr lang="en-US" dirty="0"/>
              <a:t> such as printers, scanners.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It avoids disruption if any one computer fails it does not affect any other computer present on that network.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Users can </a:t>
            </a:r>
            <a:r>
              <a:rPr lang="en-US" b="1" i="1" dirty="0"/>
              <a:t>share their work </a:t>
            </a:r>
            <a:r>
              <a:rPr lang="en-US" dirty="0"/>
              <a:t>with other users.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12CB6-4A3D-8C41-B89A-6EF51771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918074"/>
            <a:ext cx="3500690" cy="28541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A6AFC9-83A2-3B43-B30D-D1077B117F34}"/>
              </a:ext>
            </a:extLst>
          </p:cNvPr>
          <p:cNvSpPr/>
          <p:nvPr/>
        </p:nvSpPr>
        <p:spPr>
          <a:xfrm>
            <a:off x="664029" y="3502184"/>
            <a:ext cx="7489372" cy="226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b="1" dirty="0"/>
              <a:t>Disadvantages: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It requires </a:t>
            </a:r>
            <a:r>
              <a:rPr lang="en-US" b="1" i="1" dirty="0"/>
              <a:t>expensive hardware to set up </a:t>
            </a:r>
            <a:r>
              <a:rPr lang="en-US" dirty="0"/>
              <a:t>a mainframe computer 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When multiple users log on or work on the same system it </a:t>
            </a:r>
            <a:r>
              <a:rPr lang="en-US" b="1" i="1" dirty="0"/>
              <a:t>reduces the overall performance of the system</a:t>
            </a:r>
            <a:r>
              <a:rPr lang="en-US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System Font Regular"/>
              <a:buChar char="➤"/>
            </a:pPr>
            <a:r>
              <a:rPr lang="en-US" dirty="0"/>
              <a:t>Information is shared with the public so </a:t>
            </a:r>
            <a:r>
              <a:rPr lang="en-US" b="1" i="1" dirty="0"/>
              <a:t>privacy becomes a concern </a:t>
            </a:r>
            <a:r>
              <a:rPr lang="en-US" dirty="0"/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290417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CC2AA-EB60-4542-828D-56E8203226B0}"/>
              </a:ext>
            </a:extLst>
          </p:cNvPr>
          <p:cNvSpPr/>
          <p:nvPr/>
        </p:nvSpPr>
        <p:spPr>
          <a:xfrm>
            <a:off x="174326" y="805047"/>
            <a:ext cx="96553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Windows Desktop Components</a:t>
            </a:r>
          </a:p>
          <a:p>
            <a:endParaRPr lang="en-US" b="1" dirty="0"/>
          </a:p>
          <a:p>
            <a:r>
              <a:rPr lang="en-US" sz="2000" b="1" dirty="0"/>
              <a:t>1. Wallpaper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 wallpaper is the background image on your desktop.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Customization</a:t>
            </a:r>
            <a:r>
              <a:rPr lang="en-US" sz="2000" dirty="0"/>
              <a:t>: You can choose from default wallpapers provided by Windows or set a personal photo or downloaded image as your wallpaper.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Function</a:t>
            </a:r>
            <a:r>
              <a:rPr lang="en-US" sz="2000" dirty="0"/>
              <a:t>: It adds a personal touch to your desktop and can make it more visually appealing.</a:t>
            </a:r>
          </a:p>
          <a:p>
            <a:endParaRPr lang="en-US" sz="2000" b="1" dirty="0"/>
          </a:p>
          <a:p>
            <a:r>
              <a:rPr lang="en-US" sz="2000" b="1" dirty="0"/>
              <a:t>2. Icons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Icons are small graphical representations of programs, files, or folders.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Types</a:t>
            </a:r>
            <a:r>
              <a:rPr lang="en-US" sz="2000" dirty="0"/>
              <a:t>: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b="1" dirty="0"/>
              <a:t>System Icons</a:t>
            </a:r>
            <a:r>
              <a:rPr lang="en-US" sz="2000" dirty="0"/>
              <a:t>: Default icons such as "This PC," "Recycle Bin," and "Control Panel."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b="1" dirty="0"/>
              <a:t>Shortcut Icons</a:t>
            </a:r>
            <a:r>
              <a:rPr lang="en-US" sz="2000" dirty="0"/>
              <a:t>: Links to specific applications or files that you use frequently.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b="1" dirty="0"/>
              <a:t>Folder Icons</a:t>
            </a:r>
            <a:r>
              <a:rPr lang="en-US" sz="2000" dirty="0"/>
              <a:t>: Represent directories where you can store 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Function</a:t>
            </a:r>
            <a:r>
              <a:rPr lang="en-US" sz="2000" dirty="0"/>
              <a:t>: They provide quick access to applications, files, and folders.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69831-811B-3244-A6C8-534F8A5A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787" y="283029"/>
            <a:ext cx="2770260" cy="1559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FCB8C-AC3E-9748-AA39-066AE89E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777" y="4306885"/>
            <a:ext cx="2204280" cy="1657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5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D4353-15D2-514C-B9BE-1137BFA86874}"/>
              </a:ext>
            </a:extLst>
          </p:cNvPr>
          <p:cNvSpPr/>
          <p:nvPr/>
        </p:nvSpPr>
        <p:spPr>
          <a:xfrm>
            <a:off x="729651" y="1026854"/>
            <a:ext cx="107326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3. Taskbar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taskbar is a long horizontal bar typically at the bottom of the screen.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Start Button</a:t>
            </a:r>
            <a:r>
              <a:rPr lang="en-US" dirty="0"/>
              <a:t>: Opens the Start menu, where you can access applications, settings, and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Quick Launch Icons</a:t>
            </a:r>
            <a:r>
              <a:rPr lang="en-US" dirty="0"/>
              <a:t>: Shortcuts to frequently used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Open Applications</a:t>
            </a:r>
            <a:r>
              <a:rPr lang="en-US" dirty="0"/>
              <a:t>: Displays icons for currently running applications and windows.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System Tray</a:t>
            </a:r>
            <a:r>
              <a:rPr lang="en-US" dirty="0"/>
              <a:t>: Contains the clock, volume control, network status, and other system icons.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It helps you manage and switch between open applications and provides access to system functions.</a:t>
            </a:r>
          </a:p>
          <a:p>
            <a:endParaRPr lang="en-US" b="1" dirty="0"/>
          </a:p>
          <a:p>
            <a:r>
              <a:rPr lang="en-US" b="1" dirty="0"/>
              <a:t>4. Gadgets (Widgets in Windows 11)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Small applications that provide at-a-glance information or quick access to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Clock</a:t>
            </a:r>
            <a:r>
              <a:rPr lang="en-US" dirty="0"/>
              <a:t>: Displays the current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Calendar</a:t>
            </a:r>
            <a:r>
              <a:rPr lang="en-US" dirty="0"/>
              <a:t>: Shows the date and any scheduled events.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Weather</a:t>
            </a:r>
            <a:r>
              <a:rPr lang="en-US" dirty="0"/>
              <a:t>: Provides current weather conditions and forecasts.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Enhances productivity by providing useful information and tools </a:t>
            </a:r>
            <a:br>
              <a:rPr lang="en-US" dirty="0"/>
            </a:br>
            <a:r>
              <a:rPr lang="en-US" dirty="0"/>
              <a:t>directly on the desktop.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4F3DE-FBB9-8C46-B2BA-5F58B7227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2"/>
          <a:stretch/>
        </p:blipFill>
        <p:spPr>
          <a:xfrm>
            <a:off x="7924800" y="312160"/>
            <a:ext cx="4114800" cy="911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30C2F-25C6-C24C-8164-B078E3D4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057" y="4424135"/>
            <a:ext cx="2576286" cy="1932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28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1CE2C1-70E7-7744-8C0E-FFBE007826C9}"/>
              </a:ext>
            </a:extLst>
          </p:cNvPr>
          <p:cNvSpPr/>
          <p:nvPr/>
        </p:nvSpPr>
        <p:spPr>
          <a:xfrm>
            <a:off x="462643" y="1140735"/>
            <a:ext cx="1051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Additional Elements</a:t>
            </a:r>
          </a:p>
          <a:p>
            <a:endParaRPr lang="en-US" b="1" dirty="0"/>
          </a:p>
          <a:p>
            <a:r>
              <a:rPr lang="en-US" b="1" dirty="0"/>
              <a:t>5. Start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main gateway to your computer's applications, settings, and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Pinned Apps</a:t>
            </a:r>
            <a:r>
              <a:rPr lang="en-US" dirty="0"/>
              <a:t>: Quick access to frequently used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All Apps List</a:t>
            </a:r>
            <a:r>
              <a:rPr lang="en-US" dirty="0"/>
              <a:t>: A complete list of installed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Power Options</a:t>
            </a:r>
            <a:r>
              <a:rPr lang="en-US" dirty="0"/>
              <a:t>: Controls for shutting down, restarting, or putting the computer to sleep.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It helps you find and launch applications, access settings, and manage power options.</a:t>
            </a:r>
          </a:p>
          <a:p>
            <a:endParaRPr lang="en-US" b="1" dirty="0"/>
          </a:p>
          <a:p>
            <a:r>
              <a:rPr lang="en-US" b="1" dirty="0"/>
              <a:t>6. File Explorer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file management tool in Windows.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Navigation Pane</a:t>
            </a:r>
            <a:r>
              <a:rPr lang="en-US" dirty="0"/>
              <a:t>: Access to drives, folders, and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Content Area</a:t>
            </a:r>
            <a:r>
              <a:rPr lang="en-US" dirty="0"/>
              <a:t>: Displays the contents of the selected drive or folder.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It allows you to browse, organize, and manage files and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970B3-D6AC-1948-8453-2D685BE6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971" y="332014"/>
            <a:ext cx="3356429" cy="2234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B4353-B51E-0C4C-AC5C-A1BAE7D0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71" y="3873853"/>
            <a:ext cx="3356429" cy="2284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23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7E586-1632-0643-99B3-FF4E0C48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398015"/>
            <a:ext cx="10656498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8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C9AB9-DE57-2C45-86F9-BECFAA40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2" y="944353"/>
            <a:ext cx="10975196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D43C8-D138-B844-AC86-80CF56AE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525"/>
            <a:ext cx="10414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92334-EC49-B540-98A4-FFEF1F4B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1036"/>
            <a:ext cx="10515600" cy="407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278448-75A8-0C49-80FC-84F9B67D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871" y="586468"/>
            <a:ext cx="1387929" cy="12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60149-7DA7-A34F-9CEA-4F32C4BE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92300"/>
            <a:ext cx="10401300" cy="3073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B6888-9C8D-9247-B063-F69D590A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0" y="501650"/>
            <a:ext cx="1467757" cy="1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9920F-CB58-E54F-93BA-511D3EFA95F5}"/>
              </a:ext>
            </a:extLst>
          </p:cNvPr>
          <p:cNvSpPr txBox="1"/>
          <p:nvPr/>
        </p:nvSpPr>
        <p:spPr>
          <a:xfrm>
            <a:off x="2922469" y="1438581"/>
            <a:ext cx="6347059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Operating System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Basic File or Folder Operations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Windows Desktop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/>
              <a:t>Backup &amp; Restore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Apply Basic Skills for care and Maintenance of Computer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Computer Security &amp; Virus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Assignments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Quiz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CB95F-0D23-C64B-A5B6-4562BE15E571}"/>
              </a:ext>
            </a:extLst>
          </p:cNvPr>
          <p:cNvSpPr txBox="1"/>
          <p:nvPr/>
        </p:nvSpPr>
        <p:spPr>
          <a:xfrm>
            <a:off x="2081919" y="853806"/>
            <a:ext cx="168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9155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F244C-5BFF-6044-AF31-3593D1D9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0249"/>
            <a:ext cx="10515600" cy="3045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BF1ADE-8AB5-7C4C-AA70-C26FEB6D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57" y="738050"/>
            <a:ext cx="1402443" cy="12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58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7AE66-74D0-1A48-9FD0-60D80A30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8" y="485234"/>
            <a:ext cx="10843403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4EF57-C07B-EE46-9CDE-17F0CE3F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30" y="485234"/>
            <a:ext cx="1418771" cy="12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4ACE3-C64B-F541-930A-96AE4055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53366"/>
            <a:ext cx="8514442" cy="187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1704DF-412F-B641-91D5-60548E82AB5B}"/>
              </a:ext>
            </a:extLst>
          </p:cNvPr>
          <p:cNvSpPr/>
          <p:nvPr/>
        </p:nvSpPr>
        <p:spPr>
          <a:xfrm>
            <a:off x="838200" y="2605720"/>
            <a:ext cx="10515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Types of Computer Viruses</a:t>
            </a:r>
          </a:p>
          <a:p>
            <a:endParaRPr lang="en-US" sz="2000" b="1" dirty="0"/>
          </a:p>
          <a:p>
            <a:r>
              <a:rPr lang="en-US" sz="2000" b="1" dirty="0"/>
              <a:t>1. File Infector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attach themselves to executable files (such as .exe or .com files). When the infected file is run, the virus is activated.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Cascade, which caused characters to fall down the screen.</a:t>
            </a:r>
          </a:p>
          <a:p>
            <a:endParaRPr lang="en-US" sz="2000" b="1" dirty="0"/>
          </a:p>
          <a:p>
            <a:r>
              <a:rPr lang="en-US" sz="2000" b="1" dirty="0"/>
              <a:t>2. Boot Sector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infect the master boot record (MBR) of a hard drive or a removable storage device. They activate when the computer is booted from the infected disk.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Michelangelo, which would activate on March 6 each year.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9EC9B-DFFD-0F43-868E-59C55FD6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43" y="333829"/>
            <a:ext cx="2436586" cy="24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3A13D-8D6E-6347-B89D-7C64B96A27CF}"/>
              </a:ext>
            </a:extLst>
          </p:cNvPr>
          <p:cNvSpPr/>
          <p:nvPr/>
        </p:nvSpPr>
        <p:spPr>
          <a:xfrm>
            <a:off x="838200" y="1183142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3. Macro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target macro languages in applications like Microsoft Word or Excel. They are often spread through infected documents.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Melissa, which spread through email attachments and infected Word documents.</a:t>
            </a:r>
          </a:p>
          <a:p>
            <a:endParaRPr lang="en-US" sz="2000" b="1" dirty="0"/>
          </a:p>
          <a:p>
            <a:r>
              <a:rPr lang="en-US" sz="2000" b="1" dirty="0"/>
              <a:t>4. Polymorphic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change their code slightly each time they infect a new system, making them harder to detect by antivirus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Storm Worm, which constantly changed its code to avoid detection.</a:t>
            </a:r>
          </a:p>
          <a:p>
            <a:endParaRPr lang="en-US" sz="2000" b="1" dirty="0"/>
          </a:p>
          <a:p>
            <a:r>
              <a:rPr lang="en-US" sz="2000" b="1" dirty="0"/>
              <a:t>5. Resident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embed themselves in a computer’s memory and can execute whenever the operating system performs a specific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</a:t>
            </a:r>
            <a:r>
              <a:rPr lang="en-US" sz="2000" dirty="0" err="1"/>
              <a:t>Randex</a:t>
            </a:r>
            <a:r>
              <a:rPr lang="en-US" sz="2000" dirty="0"/>
              <a:t>, which infected files and could spread to other computers over a network.</a:t>
            </a:r>
          </a:p>
        </p:txBody>
      </p:sp>
    </p:spTree>
    <p:extLst>
      <p:ext uri="{BB962C8B-B14F-4D97-AF65-F5344CB8AC3E}">
        <p14:creationId xmlns:p14="http://schemas.microsoft.com/office/powerpoint/2010/main" val="2587103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BC528D-3909-7D4C-9DA5-DAF11B5AA4A3}"/>
              </a:ext>
            </a:extLst>
          </p:cNvPr>
          <p:cNvSpPr/>
          <p:nvPr/>
        </p:nvSpPr>
        <p:spPr>
          <a:xfrm>
            <a:off x="838200" y="1152330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6. Direct Action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are triggered when an infected file is executed. They do not stay in memory and do not affect the system when the file is not in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Vienna virus, which deletes files when executed.</a:t>
            </a:r>
          </a:p>
          <a:p>
            <a:endParaRPr lang="en-US" sz="2000" b="1" dirty="0"/>
          </a:p>
          <a:p>
            <a:r>
              <a:rPr lang="en-US" sz="2000" b="1" dirty="0"/>
              <a:t>7. Multipartite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can infect both the boot sector and executable files, making them more versatile and potentially more harmful.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Tequila, which could spread through both file and boot sector infections.</a:t>
            </a:r>
          </a:p>
          <a:p>
            <a:endParaRPr lang="en-US" sz="2000" b="1" dirty="0"/>
          </a:p>
          <a:p>
            <a:r>
              <a:rPr lang="en-US" sz="2000" b="1" dirty="0"/>
              <a:t>8. Web Scripting Viruses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These viruses exploit vulnerabilities in web browsers and websites. They can be embedded in web pages and execute when the page is viewed.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JS/Exploit-BO, which could execute malicious scripts when a web page is loaded.</a:t>
            </a:r>
          </a:p>
        </p:txBody>
      </p:sp>
    </p:spTree>
    <p:extLst>
      <p:ext uri="{BB962C8B-B14F-4D97-AF65-F5344CB8AC3E}">
        <p14:creationId xmlns:p14="http://schemas.microsoft.com/office/powerpoint/2010/main" val="84615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0419F2-4980-F440-B474-8FF1FDD6E1D4}"/>
              </a:ext>
            </a:extLst>
          </p:cNvPr>
          <p:cNvSpPr/>
          <p:nvPr/>
        </p:nvSpPr>
        <p:spPr>
          <a:xfrm>
            <a:off x="838200" y="1044643"/>
            <a:ext cx="10515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Malware</a:t>
            </a:r>
          </a:p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Malware (short for malicious software) is any software intentionally designed to cause damage to a computer, server, or computer network.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Types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Viruses</a:t>
            </a:r>
            <a:r>
              <a:rPr lang="en-US" sz="2000" dirty="0"/>
              <a:t>: Malicious code that attaches to clean files and spreads to other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Worms</a:t>
            </a:r>
            <a:r>
              <a:rPr lang="en-US" sz="2000" dirty="0"/>
              <a:t>: Standalone malware that replicates itself to spread to other computers.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Trojan Horses</a:t>
            </a:r>
            <a:r>
              <a:rPr lang="en-US" sz="2000" dirty="0"/>
              <a:t>: Disguised as legitimate software but performs malicious actions once installed.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Spyware</a:t>
            </a:r>
            <a:r>
              <a:rPr lang="en-US" sz="2000" dirty="0"/>
              <a:t>: Secretly monitors user activity and collects personal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Adware</a:t>
            </a:r>
            <a:r>
              <a:rPr lang="en-US" sz="2000" dirty="0"/>
              <a:t>: Displays unwanted advertisements, often collecting data to target 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Ransomware</a:t>
            </a:r>
            <a:r>
              <a:rPr lang="en-US" sz="2000" dirty="0"/>
              <a:t>: Encrypts the victim's data and demands a ransom for the decryption key.</a:t>
            </a:r>
          </a:p>
          <a:p>
            <a:pPr lvl="1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WannaCry, a ransomware that spread globally in 2017.</a:t>
            </a:r>
          </a:p>
        </p:txBody>
      </p:sp>
    </p:spTree>
    <p:extLst>
      <p:ext uri="{BB962C8B-B14F-4D97-AF65-F5344CB8AC3E}">
        <p14:creationId xmlns:p14="http://schemas.microsoft.com/office/powerpoint/2010/main" val="11797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8F020-8872-054E-9DF2-0088D9F015EA}"/>
              </a:ext>
            </a:extLst>
          </p:cNvPr>
          <p:cNvSpPr/>
          <p:nvPr/>
        </p:nvSpPr>
        <p:spPr>
          <a:xfrm>
            <a:off x="838200" y="1097833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Phishing</a:t>
            </a:r>
          </a:p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A type of online scam where attackers impersonate legitimate organizations or individuals to trick users into providing sensitive information, such as passwords or credit card numbers.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Methods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Email Phishing</a:t>
            </a:r>
            <a:r>
              <a:rPr lang="en-US" sz="2000" dirty="0"/>
              <a:t>: Fake emails that appear to be from trusted sources, asking users to click on malicious links or provide personal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Spear Phishing</a:t>
            </a:r>
            <a:r>
              <a:rPr lang="en-US" sz="2000" dirty="0"/>
              <a:t>: Targeted phishing attacks aimed at specific individuals or organizations.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Whaling</a:t>
            </a:r>
            <a:r>
              <a:rPr lang="en-US" sz="2000" dirty="0"/>
              <a:t>: Phishing attacks targeting high-profile individuals like executives or celebrities.</a:t>
            </a:r>
          </a:p>
          <a:p>
            <a:pPr lvl="1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An email pretending to be from a bank, asking you to confirm your account details by clicking on a link that leads to a fake website.</a:t>
            </a:r>
          </a:p>
        </p:txBody>
      </p:sp>
    </p:spTree>
    <p:extLst>
      <p:ext uri="{BB962C8B-B14F-4D97-AF65-F5344CB8AC3E}">
        <p14:creationId xmlns:p14="http://schemas.microsoft.com/office/powerpoint/2010/main" val="220951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8F020-8872-054E-9DF2-0088D9F015EA}"/>
              </a:ext>
            </a:extLst>
          </p:cNvPr>
          <p:cNvSpPr/>
          <p:nvPr/>
        </p:nvSpPr>
        <p:spPr>
          <a:xfrm>
            <a:off x="838200" y="617386"/>
            <a:ext cx="10515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Other Cybersecurity Threats</a:t>
            </a:r>
          </a:p>
          <a:p>
            <a:r>
              <a:rPr lang="en-US" sz="2000" b="1" dirty="0"/>
              <a:t>1. Spyware</a:t>
            </a:r>
          </a:p>
          <a:p>
            <a:r>
              <a:rPr lang="en-US" sz="2000" b="1" dirty="0"/>
              <a:t>	Description</a:t>
            </a:r>
            <a:r>
              <a:rPr lang="en-US" sz="2000" dirty="0"/>
              <a:t>: Software that secretly gathers information about a person or organization 	without their knowledge.</a:t>
            </a:r>
          </a:p>
          <a:p>
            <a:r>
              <a:rPr lang="en-US" sz="2000" b="1" dirty="0"/>
              <a:t>	Function</a:t>
            </a:r>
            <a:r>
              <a:rPr lang="en-US" sz="2000" dirty="0"/>
              <a:t>: Monitors user activity, collects personal information, and can sometimes alter 	system settings.</a:t>
            </a:r>
          </a:p>
          <a:p>
            <a:r>
              <a:rPr lang="en-US" sz="2000" b="1" dirty="0"/>
              <a:t>	Example</a:t>
            </a:r>
            <a:r>
              <a:rPr lang="en-US" sz="2000" dirty="0"/>
              <a:t>: Keyloggers that record every keystroke made on a computer.</a:t>
            </a:r>
          </a:p>
          <a:p>
            <a:r>
              <a:rPr lang="en-US" sz="2000" b="1" dirty="0"/>
              <a:t>2. Adware</a:t>
            </a:r>
          </a:p>
          <a:p>
            <a:r>
              <a:rPr lang="en-US" sz="2000" b="1" dirty="0"/>
              <a:t>	Description</a:t>
            </a:r>
            <a:r>
              <a:rPr lang="en-US" sz="2000" dirty="0"/>
              <a:t>: Software that automatically displays or downloads advertising material when 	a user is online.</a:t>
            </a:r>
          </a:p>
          <a:p>
            <a:r>
              <a:rPr lang="en-US" sz="2000" b="1" dirty="0"/>
              <a:t>	Function</a:t>
            </a:r>
            <a:r>
              <a:rPr lang="en-US" sz="2000" dirty="0"/>
              <a:t>: Often bundled with free software and can be intrusive and annoying.</a:t>
            </a:r>
          </a:p>
          <a:p>
            <a:r>
              <a:rPr lang="en-US" sz="2000" b="1" dirty="0"/>
              <a:t>	Example</a:t>
            </a:r>
            <a:r>
              <a:rPr lang="en-US" sz="2000" dirty="0"/>
              <a:t>: Pop-up ads that appear when browsing the web.</a:t>
            </a:r>
          </a:p>
          <a:p>
            <a:r>
              <a:rPr lang="en-US" sz="2000" b="1" dirty="0"/>
              <a:t>3. Ransomware</a:t>
            </a:r>
          </a:p>
          <a:p>
            <a:r>
              <a:rPr lang="en-US" sz="2000" b="1" dirty="0"/>
              <a:t>	Description</a:t>
            </a:r>
            <a:r>
              <a:rPr lang="en-US" sz="2000" dirty="0"/>
              <a:t>: Malware that locks users out of their systems or encrypts their files and 	demands payment for access or decryption.</a:t>
            </a:r>
          </a:p>
          <a:p>
            <a:r>
              <a:rPr lang="en-US" sz="2000" b="1" dirty="0"/>
              <a:t>	Function</a:t>
            </a:r>
            <a:r>
              <a:rPr lang="en-US" sz="2000" dirty="0"/>
              <a:t>: Extorts money from victims by holding their data hostage.</a:t>
            </a:r>
          </a:p>
          <a:p>
            <a:r>
              <a:rPr lang="en-US" sz="2000" b="1" dirty="0"/>
              <a:t>	Example</a:t>
            </a:r>
            <a:r>
              <a:rPr lang="en-US" sz="2000" dirty="0"/>
              <a:t>: CryptoLocker, which encrypted users' files and demanded a ransom to decrypt 	them.</a:t>
            </a:r>
          </a:p>
        </p:txBody>
      </p:sp>
    </p:spTree>
    <p:extLst>
      <p:ext uri="{BB962C8B-B14F-4D97-AF65-F5344CB8AC3E}">
        <p14:creationId xmlns:p14="http://schemas.microsoft.com/office/powerpoint/2010/main" val="2648598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96FCA1-5C25-6A43-8E48-6F79CB34ADF3}"/>
              </a:ext>
            </a:extLst>
          </p:cNvPr>
          <p:cNvSpPr/>
          <p:nvPr/>
        </p:nvSpPr>
        <p:spPr>
          <a:xfrm>
            <a:off x="838200" y="1505834"/>
            <a:ext cx="10515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4. Trojan Horse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Malware disguised as legitimate software that performs malicious activities once installed.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Function</a:t>
            </a:r>
            <a:r>
              <a:rPr lang="en-US" sz="2000" dirty="0"/>
              <a:t>: Can open backdoors, steal information, or allow other malware to enter the system.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Zeus, which stole banking information by logging keystrokes.</a:t>
            </a:r>
          </a:p>
          <a:p>
            <a:endParaRPr lang="en-US" sz="2000" b="1" dirty="0"/>
          </a:p>
          <a:p>
            <a:r>
              <a:rPr lang="en-US" sz="2000" b="1" dirty="0"/>
              <a:t>5. Worms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Self-replicating malware that spreads without user interaction, often exploiting network vulnerabilities.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Function</a:t>
            </a:r>
            <a:r>
              <a:rPr lang="en-US" sz="2000" dirty="0"/>
              <a:t>: Can spread rapidly across networks, causing widespread damage and disruption.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Conficker, which infected millions of computers worldwide.</a:t>
            </a:r>
          </a:p>
        </p:txBody>
      </p:sp>
    </p:spTree>
    <p:extLst>
      <p:ext uri="{BB962C8B-B14F-4D97-AF65-F5344CB8AC3E}">
        <p14:creationId xmlns:p14="http://schemas.microsoft.com/office/powerpoint/2010/main" val="3045010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2B54E2-79E8-FE44-868F-AF9BA9721A16}"/>
              </a:ext>
            </a:extLst>
          </p:cNvPr>
          <p:cNvSpPr/>
          <p:nvPr/>
        </p:nvSpPr>
        <p:spPr>
          <a:xfrm>
            <a:off x="838200" y="1178400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Protection and Prevention</a:t>
            </a:r>
          </a:p>
          <a:p>
            <a:endParaRPr lang="en-US" sz="20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Antivirus Software</a:t>
            </a:r>
            <a:r>
              <a:rPr lang="en-US" sz="2000" dirty="0"/>
              <a:t>: Install and regularly update antivirus software to detect and remove malware.</a:t>
            </a:r>
            <a:br>
              <a:rPr lang="en-US" sz="2000" dirty="0"/>
            </a:b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Email Caution</a:t>
            </a:r>
            <a:r>
              <a:rPr lang="en-US" sz="2000" dirty="0"/>
              <a:t>: Be wary of unexpected emails, especially those asking for personal information or containing links and attachments.</a:t>
            </a:r>
            <a:br>
              <a:rPr lang="en-US" sz="2000" dirty="0"/>
            </a:b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Strong Passwords</a:t>
            </a:r>
            <a:r>
              <a:rPr lang="en-US" sz="2000" dirty="0"/>
              <a:t>: Use strong, unique passwords for different accounts and enable two-factor authentication.</a:t>
            </a:r>
            <a:br>
              <a:rPr lang="en-US" sz="2000" dirty="0"/>
            </a:b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Regular Updates</a:t>
            </a:r>
            <a:r>
              <a:rPr lang="en-US" sz="2000" dirty="0"/>
              <a:t>: Keep your operating system and software up to date to protect against vulnerabilities.</a:t>
            </a:r>
            <a:br>
              <a:rPr lang="en-US" sz="2000" dirty="0"/>
            </a:b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Education</a:t>
            </a:r>
            <a:r>
              <a:rPr lang="en-US" sz="2000" dirty="0"/>
              <a:t>: Stay informed about common threats and safe online practices.</a:t>
            </a:r>
          </a:p>
        </p:txBody>
      </p:sp>
    </p:spTree>
    <p:extLst>
      <p:ext uri="{BB962C8B-B14F-4D97-AF65-F5344CB8AC3E}">
        <p14:creationId xmlns:p14="http://schemas.microsoft.com/office/powerpoint/2010/main" val="408488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5D4FE-1C9D-2246-8BD9-DAA165EB2B73}"/>
              </a:ext>
            </a:extLst>
          </p:cNvPr>
          <p:cNvSpPr/>
          <p:nvPr/>
        </p:nvSpPr>
        <p:spPr>
          <a:xfrm>
            <a:off x="838200" y="590475"/>
            <a:ext cx="10515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✓"/>
            </a:pPr>
            <a:r>
              <a:rPr lang="en-US" b="1" dirty="0"/>
              <a:t>Do Use Strong Passwords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Create complex passwords using a mix of letters, numbers, and symbols, and change them regularly.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Install Antivirus Software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Use and regularly update antivirus software to protect your computer from malware and viruses.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Keep Software Updated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Regularly update your operating system and all software to patch security vulnerabilities.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Backup Important Data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Regularly back up your important files to an external drive or cloud storage.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Be Careful with Emails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Be cautious about opening email attachments or clicking on links from unknown senders.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Use Two-Factor Authentication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Enable two-factor authentication for an extra layer of security on your accounts.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Log Out After Use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Log out of your accounts and shut down or lock your computer when not in use.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Use Secure Networks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Connect to secure and trusted Wi-Fi networks, especially when handling sensitive information.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Monitor Computer Usage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Keep track of your computer’s performance and any unusual behavior to detect potential issues early.</a:t>
            </a:r>
          </a:p>
          <a:p>
            <a:pPr marL="285750" indent="-285750">
              <a:buFont typeface="System Font Regular"/>
              <a:buChar char="✓"/>
            </a:pPr>
            <a:r>
              <a:rPr lang="en-US" b="1" dirty="0"/>
              <a:t>Do Learn Safe Browsing Habits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Visit reputable websites and avoid downloading files or software from untrusted sources.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289D5-21B2-7843-A404-7EBAC2611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914964" y="2052918"/>
            <a:ext cx="1564342" cy="3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F1942-0A26-0C47-B0BC-08F85585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623671"/>
            <a:ext cx="10375900" cy="276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989B7-E5AF-B043-BC1C-32EC4317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3614064"/>
            <a:ext cx="10439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50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248BF-41FD-BA49-B77A-AD5E5FF3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16" y="1014414"/>
            <a:ext cx="9023722" cy="47267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D33E0-8B66-9342-8EF0-31ECD9F0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2EAC-034F-BA4A-8ACC-61401979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F096-76C5-0142-B50A-384525B2CBDB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F9107-645A-3C4E-BE4B-19DD73ED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</p:spTree>
    <p:extLst>
      <p:ext uri="{BB962C8B-B14F-4D97-AF65-F5344CB8AC3E}">
        <p14:creationId xmlns:p14="http://schemas.microsoft.com/office/powerpoint/2010/main" val="1310885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3F350-EC93-DA42-B916-840505C1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25650"/>
            <a:ext cx="10312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2D886-AE5F-B34E-B2C1-13B3C512FD96}"/>
              </a:ext>
            </a:extLst>
          </p:cNvPr>
          <p:cNvSpPr/>
          <p:nvPr/>
        </p:nvSpPr>
        <p:spPr>
          <a:xfrm>
            <a:off x="838200" y="903203"/>
            <a:ext cx="10515600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1. The wallpaper on a Windows desktop can be customized to any image chosen by the user.</a:t>
            </a:r>
          </a:p>
          <a:p>
            <a:pPr>
              <a:lnSpc>
                <a:spcPct val="150000"/>
              </a:lnSpc>
            </a:pPr>
            <a:r>
              <a:rPr lang="en-US" dirty="0"/>
              <a:t>2. Icons on the desktop are small graphical representations of applications, files, or folders.</a:t>
            </a:r>
          </a:p>
          <a:p>
            <a:pPr>
              <a:lnSpc>
                <a:spcPct val="150000"/>
              </a:lnSpc>
            </a:pPr>
            <a:r>
              <a:rPr lang="en-US" dirty="0"/>
              <a:t>3. The taskbar on a Windows desktop is always located at the bottom of the screen and cannot be moved.</a:t>
            </a:r>
          </a:p>
          <a:p>
            <a:pPr>
              <a:lnSpc>
                <a:spcPct val="150000"/>
              </a:lnSpc>
            </a:pPr>
            <a:r>
              <a:rPr lang="en-US" dirty="0"/>
              <a:t>4. The Start button on the taskbar provides access to applications, settings, and files.</a:t>
            </a:r>
          </a:p>
          <a:p>
            <a:pPr>
              <a:lnSpc>
                <a:spcPct val="150000"/>
              </a:lnSpc>
            </a:pPr>
            <a:r>
              <a:rPr lang="en-US" dirty="0"/>
              <a:t>5. Gadgets (widgets in Windows 11) on the Windows desktop are used to enhance productivity by providing quick access to useful tools.</a:t>
            </a:r>
          </a:p>
          <a:p>
            <a:pPr>
              <a:lnSpc>
                <a:spcPct val="150000"/>
              </a:lnSpc>
            </a:pPr>
            <a:r>
              <a:rPr lang="en-US" dirty="0"/>
              <a:t>6. The system tray on the taskbar displays the clock, volume control, network status, and other system icons.</a:t>
            </a:r>
          </a:p>
          <a:p>
            <a:pPr>
              <a:lnSpc>
                <a:spcPct val="150000"/>
              </a:lnSpc>
            </a:pPr>
            <a:r>
              <a:rPr lang="en-US" dirty="0"/>
              <a:t>7. File Explorer is the tool used to browse and manage files and folders on the Windows desktop.</a:t>
            </a:r>
          </a:p>
          <a:p>
            <a:pPr>
              <a:lnSpc>
                <a:spcPct val="150000"/>
              </a:lnSpc>
            </a:pPr>
            <a:r>
              <a:rPr lang="en-US" dirty="0"/>
              <a:t>8. In Windows, the desktop cannot display shortcuts to applications or files.</a:t>
            </a:r>
          </a:p>
          <a:p>
            <a:pPr>
              <a:lnSpc>
                <a:spcPct val="150000"/>
              </a:lnSpc>
            </a:pPr>
            <a:r>
              <a:rPr lang="en-US" dirty="0"/>
              <a:t>9. The desktop context menu, accessed by right-clicking on the desktop, allows users to personalize their desktop settings.</a:t>
            </a:r>
          </a:p>
          <a:p>
            <a:pPr>
              <a:lnSpc>
                <a:spcPct val="150000"/>
              </a:lnSpc>
            </a:pPr>
            <a:r>
              <a:rPr lang="en-US" dirty="0"/>
              <a:t>10. The Quick Launch icons on the taskbar provide shortcuts to frequently used applications.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8B433-82B8-B64C-A77A-D66333DDEA33}"/>
              </a:ext>
            </a:extLst>
          </p:cNvPr>
          <p:cNvSpPr txBox="1"/>
          <p:nvPr/>
        </p:nvSpPr>
        <p:spPr>
          <a:xfrm>
            <a:off x="838200" y="412376"/>
            <a:ext cx="305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whether True / False:</a:t>
            </a:r>
          </a:p>
        </p:txBody>
      </p:sp>
    </p:spTree>
    <p:extLst>
      <p:ext uri="{BB962C8B-B14F-4D97-AF65-F5344CB8AC3E}">
        <p14:creationId xmlns:p14="http://schemas.microsoft.com/office/powerpoint/2010/main" val="4077019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93B9A7-C309-5441-BC3C-B6637502F6FE}"/>
              </a:ext>
            </a:extLst>
          </p:cNvPr>
          <p:cNvSpPr/>
          <p:nvPr/>
        </p:nvSpPr>
        <p:spPr>
          <a:xfrm>
            <a:off x="591615" y="724039"/>
            <a:ext cx="1100876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1.The main function of an operating system is to manage __________.</a:t>
            </a:r>
          </a:p>
          <a:p>
            <a:r>
              <a:rPr lang="en-US" dirty="0"/>
              <a:t>a) Hardware		b) software</a:t>
            </a:r>
          </a:p>
          <a:p>
            <a:r>
              <a:rPr lang="en-US" dirty="0"/>
              <a:t>2.__________ is an example of an open-source operating system.</a:t>
            </a:r>
          </a:p>
          <a:p>
            <a:r>
              <a:rPr lang="en-US" dirty="0"/>
              <a:t>a) Windows		b) Linux</a:t>
            </a:r>
          </a:p>
          <a:p>
            <a:r>
              <a:rPr lang="en-US" dirty="0"/>
              <a:t>3.The __________ provides a graphical interface to interact with the computer.</a:t>
            </a:r>
          </a:p>
          <a:p>
            <a:r>
              <a:rPr lang="en-US" dirty="0"/>
              <a:t>a) Desktop		b) BIOS</a:t>
            </a:r>
          </a:p>
          <a:p>
            <a:r>
              <a:rPr lang="en-US" dirty="0"/>
              <a:t>4.In Windows, the long horizontal bar typically at the bottom of the screen is called the __________.</a:t>
            </a:r>
          </a:p>
          <a:p>
            <a:r>
              <a:rPr lang="en-US" dirty="0"/>
              <a:t>a) Taskbar		b) sidebar</a:t>
            </a:r>
          </a:p>
          <a:p>
            <a:r>
              <a:rPr lang="en-US" dirty="0"/>
              <a:t>5.__________ is a type of operating system that allows multiple users to access the computer simultaneously.</a:t>
            </a:r>
          </a:p>
          <a:p>
            <a:r>
              <a:rPr lang="en-US" dirty="0"/>
              <a:t>a) Single-user OS	b) Multi-user OS</a:t>
            </a:r>
          </a:p>
          <a:p>
            <a:r>
              <a:rPr lang="en-US" dirty="0"/>
              <a:t>6.A __________ is a small program that provides at-a-glance information and quick access to tools on the desktop.</a:t>
            </a:r>
          </a:p>
          <a:p>
            <a:r>
              <a:rPr lang="en-US" dirty="0"/>
              <a:t>a) gadget (widget in Windows 11)	b) virus</a:t>
            </a:r>
          </a:p>
          <a:p>
            <a:r>
              <a:rPr lang="en-US" dirty="0"/>
              <a:t>7.The background image on your desktop is known as the __________.</a:t>
            </a:r>
          </a:p>
          <a:p>
            <a:r>
              <a:rPr lang="en-US" dirty="0"/>
              <a:t>a) Wallpaper	b) screensaver</a:t>
            </a:r>
          </a:p>
          <a:p>
            <a:r>
              <a:rPr lang="en-US" dirty="0"/>
              <a:t>8.__________ is a type of malicious software designed to damage or disrupt a computer system.</a:t>
            </a:r>
          </a:p>
          <a:p>
            <a:r>
              <a:rPr lang="en-US" dirty="0"/>
              <a:t>a) Malware		b) Firewall</a:t>
            </a:r>
          </a:p>
          <a:p>
            <a:r>
              <a:rPr lang="en-US" dirty="0"/>
              <a:t>9.An operating system that is used primarily on Apple computers is __________.</a:t>
            </a:r>
          </a:p>
          <a:p>
            <a:r>
              <a:rPr lang="en-US" dirty="0"/>
              <a:t>a) macOS		b) Android</a:t>
            </a:r>
          </a:p>
          <a:p>
            <a:r>
              <a:rPr lang="en-US" dirty="0"/>
              <a:t>10.A __________ virus attaches itself to executable files and spreads to other files when the infected file is run.</a:t>
            </a:r>
          </a:p>
          <a:p>
            <a:r>
              <a:rPr lang="en-US" dirty="0"/>
              <a:t>a) file infector	b) boot sector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78B5B-6F71-1848-91C2-76E3871E41E2}"/>
              </a:ext>
            </a:extLst>
          </p:cNvPr>
          <p:cNvSpPr txBox="1"/>
          <p:nvPr/>
        </p:nvSpPr>
        <p:spPr>
          <a:xfrm>
            <a:off x="582930" y="320040"/>
            <a:ext cx="5293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Fill in the blank with appropriate answers given:</a:t>
            </a:r>
          </a:p>
        </p:txBody>
      </p:sp>
    </p:spTree>
    <p:extLst>
      <p:ext uri="{BB962C8B-B14F-4D97-AF65-F5344CB8AC3E}">
        <p14:creationId xmlns:p14="http://schemas.microsoft.com/office/powerpoint/2010/main" val="162061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A9522-620A-244D-94EC-5E48E4E9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020"/>
            <a:ext cx="10515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4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ADFD6-2902-0748-B837-FE8464DB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D158B-A608-D04C-BF08-EB7D5658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F096-76C5-0142-B50A-384525B2CBDB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CF0CE-8476-624B-AAA8-B346C1E2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4F56B-EA36-5742-B522-B069B382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1071180"/>
            <a:ext cx="8011886" cy="4525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C17DA6-7B96-0141-9B11-046F68A54B7B}"/>
              </a:ext>
            </a:extLst>
          </p:cNvPr>
          <p:cNvSpPr/>
          <p:nvPr/>
        </p:nvSpPr>
        <p:spPr>
          <a:xfrm>
            <a:off x="645459" y="595422"/>
            <a:ext cx="109010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Share Passwords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Never share your passwords with anyone, even friends or family.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Ignore Security Warnings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Pay attention to security warnings and messages from your antivirus software.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Click on Suspicious Links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Avoid clicking on links in emails, messages, or websites that seem suspicious or are from unknown sources.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Download Unverified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Only download software from official or trusted sources to avoid malware.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Use Public Wi-Fi for Sensitive Transactions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Avoid conducting sensitive activities like online banking on public Wi-Fi networks.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Disable Firewall and Security Settings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Keep your firewall and other security settings enabled for protection.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Ignore Software Updates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Don’t postpone or ignore updates for your operating system and applications.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Plug in Unknown USB Devices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Avoid using USB drives or other devices from unknown sources, as they may contain malware.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Leave Your Computer Unattended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Don’t leave your computer unattended and unlocked in public places.</a:t>
            </a:r>
          </a:p>
          <a:p>
            <a:pPr marL="285750" indent="-285750">
              <a:buFont typeface=".Apple Color Emoji UI"/>
              <a:buChar char="❌"/>
            </a:pPr>
            <a:r>
              <a:rPr lang="en-US" b="1" dirty="0"/>
              <a:t>Don’t Install Multiple Antivirus Programs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Installing more than one antivirus program can cause conflicts and reduce protection.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84EBC-8E12-9841-B0DF-E7A0CF68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004612" y="2017565"/>
            <a:ext cx="1541929" cy="30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902CB-F982-EE4B-B7C9-EAA332F5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063750"/>
            <a:ext cx="4533900" cy="273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48B9B-F727-ED40-A8EF-C3C582B2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22B61-E1FB-7148-A53E-C5DCF61D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39363"/>
            <a:ext cx="9525000" cy="433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CC538-C226-474D-AAEB-F78CB1B0EBB7}"/>
              </a:ext>
            </a:extLst>
          </p:cNvPr>
          <p:cNvSpPr txBox="1"/>
          <p:nvPr/>
        </p:nvSpPr>
        <p:spPr>
          <a:xfrm>
            <a:off x="838200" y="501650"/>
            <a:ext cx="3356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Standard Keyboard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9A626-EABB-EC45-9C15-2DC43CD9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86" y="501650"/>
            <a:ext cx="4738914" cy="15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1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C538-C226-474D-AAEB-F78CB1B0EBB7}"/>
              </a:ext>
            </a:extLst>
          </p:cNvPr>
          <p:cNvSpPr txBox="1"/>
          <p:nvPr/>
        </p:nvSpPr>
        <p:spPr>
          <a:xfrm>
            <a:off x="720962" y="517979"/>
            <a:ext cx="539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Standard Input/Output Devices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FA348-374C-B94D-8C84-AFB8DBDE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43552"/>
            <a:ext cx="8128000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75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31E12-9879-814A-A0A9-6DF1DAF9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978194"/>
            <a:ext cx="10579100" cy="142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E274C-A081-A343-BD4C-8E2AE118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2740392"/>
            <a:ext cx="8559800" cy="2565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610341-FD10-334D-94A8-3964F01B6381}"/>
              </a:ext>
            </a:extLst>
          </p:cNvPr>
          <p:cNvSpPr/>
          <p:nvPr/>
        </p:nvSpPr>
        <p:spPr>
          <a:xfrm>
            <a:off x="2553419" y="1789078"/>
            <a:ext cx="4537494" cy="31055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5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6187D1-B80B-CA4E-B022-4930E53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6/14/24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AA56BF-E03B-EF42-85DE-661DD507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and Computer Technology - Part A (Unit III)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37D8C-53F7-BE48-8495-FAF537A1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8E5C-27EF-CB4D-ACF9-351155E70CEE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5FAC25-33E1-4E4F-BE59-CB5316DF05BB}"/>
              </a:ext>
            </a:extLst>
          </p:cNvPr>
          <p:cNvSpPr/>
          <p:nvPr/>
        </p:nvSpPr>
        <p:spPr>
          <a:xfrm>
            <a:off x="685800" y="807416"/>
            <a:ext cx="108204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Single User OS</a:t>
            </a:r>
          </a:p>
          <a:p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Description</a:t>
            </a:r>
            <a:r>
              <a:rPr lang="en-US" sz="2000" dirty="0"/>
              <a:t>: A single user operating system is designed for one user at a time. It manages the computer so that one user can perform tasks such as running applications, saving files, and browsing the internet.</a:t>
            </a:r>
          </a:p>
          <a:p>
            <a:pPr algn="just"/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Examples</a:t>
            </a:r>
            <a:r>
              <a:rPr lang="en-US" sz="20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Windows 10/11</a:t>
            </a:r>
            <a:r>
              <a:rPr lang="en-US" sz="2000" dirty="0"/>
              <a:t>: Most versions are primarily used by individual users on personal computers.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macOS</a:t>
            </a:r>
            <a:r>
              <a:rPr lang="en-US" sz="2000" dirty="0"/>
              <a:t>: Typically used by one user at a time on Mac computers.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Single-user mode in Linux</a:t>
            </a:r>
            <a:r>
              <a:rPr lang="en-US" sz="2000" dirty="0"/>
              <a:t>: While Linux can be a multi-user OS, it can also be configured for single-user use on personal computers.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D1995-AEB7-584B-9FA7-67605B3CE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04" b="20802"/>
          <a:stretch/>
        </p:blipFill>
        <p:spPr>
          <a:xfrm>
            <a:off x="3331535" y="4469711"/>
            <a:ext cx="5528930" cy="17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4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3029</Words>
  <Application>Microsoft Macintosh PowerPoint</Application>
  <PresentationFormat>Widescreen</PresentationFormat>
  <Paragraphs>345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.Apple Color Emoji UI</vt:lpstr>
      <vt:lpstr>Arial</vt:lpstr>
      <vt:lpstr>Calibri</vt:lpstr>
      <vt:lpstr>Calibri Light</vt:lpstr>
      <vt:lpstr>Courier New</vt:lpstr>
      <vt:lpstr>System Font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dcterms:created xsi:type="dcterms:W3CDTF">2024-06-14T02:57:45Z</dcterms:created>
  <dcterms:modified xsi:type="dcterms:W3CDTF">2024-07-04T12:20:58Z</dcterms:modified>
</cp:coreProperties>
</file>